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6" r:id="rId2"/>
  </p:sldMasterIdLst>
  <p:notesMasterIdLst>
    <p:notesMasterId r:id="rId28"/>
  </p:notesMasterIdLst>
  <p:handoutMasterIdLst>
    <p:handoutMasterId r:id="rId29"/>
  </p:handoutMasterIdLst>
  <p:sldIdLst>
    <p:sldId id="267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1" r:id="rId24"/>
    <p:sldId id="292" r:id="rId25"/>
    <p:sldId id="293" r:id="rId26"/>
    <p:sldId id="29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orient="horz" pos="1015" userDrawn="1">
          <p15:clr>
            <a:srgbClr val="A4A3A4"/>
          </p15:clr>
        </p15:guide>
        <p15:guide id="3" orient="horz" pos="274" userDrawn="1">
          <p15:clr>
            <a:srgbClr val="A4A3A4"/>
          </p15:clr>
        </p15:guide>
        <p15:guide id="4" orient="horz" pos="3840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185" userDrawn="1">
          <p15:clr>
            <a:srgbClr val="A4A3A4"/>
          </p15:clr>
        </p15:guide>
        <p15:guide id="7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4662" autoAdjust="0"/>
  </p:normalViewPr>
  <p:slideViewPr>
    <p:cSldViewPr>
      <p:cViewPr>
        <p:scale>
          <a:sx n="75" d="100"/>
          <a:sy n="75" d="100"/>
        </p:scale>
        <p:origin x="-1248" y="-72"/>
      </p:cViewPr>
      <p:guideLst>
        <p:guide orient="horz" pos="2160"/>
        <p:guide orient="horz" pos="1015"/>
        <p:guide orient="horz" pos="274"/>
        <p:guide orient="horz" pos="3840"/>
        <p:guide pos="2880"/>
        <p:guide pos="5185"/>
        <p:guide pos="575"/>
      </p:guideLst>
    </p:cSldViewPr>
  </p:slideViewPr>
  <p:outlineViewPr>
    <p:cViewPr>
      <p:scale>
        <a:sx n="33" d="100"/>
        <a:sy n="33" d="100"/>
      </p:scale>
      <p:origin x="0" y="24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-79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sv-SE"/>
              <a:t>2016-07-16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sv-SE"/>
              <a:t>2016-07-16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65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65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65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2863" y="1905006"/>
            <a:ext cx="7078274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3601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6847" y="3657125"/>
            <a:ext cx="707429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all" baseline="0">
                <a:solidFill>
                  <a:schemeClr val="tx2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A57DD3-D665-435D-95E8-45358878DEC0}" type="datetime1">
              <a:rPr lang="sv-SE" smtClean="0"/>
              <a:t>2016-07-16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914400" y="1600200"/>
            <a:ext cx="7306712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914400" y="4851400"/>
            <a:ext cx="7306712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26AB-2F43-457A-8E97-F935A35B4A0D}" type="datetime1">
              <a:rPr lang="sv-SE" smtClean="0"/>
              <a:t>2016-07-16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7844" y="434978"/>
            <a:ext cx="876528" cy="56610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448" y="434978"/>
            <a:ext cx="6311956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12F6-0E47-47D6-997C-42772CE157E2}" type="datetime1">
              <a:rPr lang="sv-SE" smtClean="0"/>
              <a:t>2016-07-16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734B0-9674-4C60-B553-28878BDAD437}" type="datetime1">
              <a:rPr lang="sv-SE" smtClean="0"/>
              <a:t>2016-07-16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2" y="990602"/>
            <a:ext cx="7010399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3601" b="0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2" y="3733800"/>
            <a:ext cx="7010399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500" cap="all" baseline="0">
                <a:solidFill>
                  <a:schemeClr val="tx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E9072-11E5-42F0-ABFA-0D83DB4A4747}" type="datetime1">
              <a:rPr lang="sv-SE" smtClean="0"/>
              <a:t>2016-07-16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2455977" y="3475736"/>
            <a:ext cx="4232051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9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9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03400"/>
            <a:ext cx="3581400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03400"/>
            <a:ext cx="3581400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 baseline="0"/>
            </a:lvl8pPr>
            <a:lvl9pPr>
              <a:defRPr sz="135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25EB-0168-4F10-B702-7D0DDCB245D6}" type="datetime1">
              <a:rPr lang="sv-SE" smtClean="0"/>
              <a:t>2016-07-16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448" y="1803400"/>
            <a:ext cx="357828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5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514600"/>
            <a:ext cx="3581400" cy="355600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248" y="1803400"/>
            <a:ext cx="357828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5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514600"/>
            <a:ext cx="3581400" cy="355600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224-8375-4B4F-BE5C-ABF8F3079506}" type="datetime1">
              <a:rPr lang="sv-SE" smtClean="0"/>
              <a:t>2016-07-16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B618-FF0B-4C32-A175-6E4550178B28}" type="datetime1">
              <a:rPr lang="sv-SE" smtClean="0"/>
              <a:t>2016-07-16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8786-D365-43B5-BD8A-CA25846FE1CE}" type="datetime1">
              <a:rPr lang="sv-SE" smtClean="0"/>
              <a:t>2016-07-16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1800"/>
            <a:ext cx="7315200" cy="1168400"/>
          </a:xfrm>
        </p:spPr>
        <p:txBody>
          <a:bodyPr anchor="b">
            <a:normAutofit/>
          </a:bodyPr>
          <a:lstStyle>
            <a:lvl1pPr algn="l">
              <a:defRPr sz="2401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803402"/>
            <a:ext cx="4953001" cy="4267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0" y="1803402"/>
            <a:ext cx="2133601" cy="4267201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5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9C29-D317-407D-98AB-4A126AC7688F}" type="datetime1">
              <a:rPr lang="sv-SE" smtClean="0"/>
              <a:t>2016-07-16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4400" y="1803400"/>
            <a:ext cx="495300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1800"/>
            <a:ext cx="7315200" cy="1168400"/>
          </a:xfrm>
        </p:spPr>
        <p:txBody>
          <a:bodyPr anchor="b">
            <a:normAutofit/>
          </a:bodyPr>
          <a:lstStyle>
            <a:lvl1pPr algn="l">
              <a:defRPr sz="2401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4316" y="1925320"/>
            <a:ext cx="4773168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0" y="1803401"/>
            <a:ext cx="2133601" cy="416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5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1B235-6479-487C-97C8-461F456A49F5}" type="datetime1">
              <a:rPr lang="sv-SE" smtClean="0"/>
              <a:t>2016-07-16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unded Rectangle 7"/>
          <p:cNvSpPr/>
          <p:nvPr/>
        </p:nvSpPr>
        <p:spPr>
          <a:xfrm>
            <a:off x="228600" y="301752"/>
            <a:ext cx="8686800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31800"/>
            <a:ext cx="731520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03400"/>
            <a:ext cx="7315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9400" y="6172200"/>
            <a:ext cx="914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fld id="{D24539D7-12D7-4344-B8A7-DE458BFFC809}" type="datetime1">
              <a:rPr lang="sv-SE" smtClean="0"/>
              <a:t>2016-07-16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5562601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201" y="6172200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/22</a:t>
            </a:r>
            <a:fld id="{DF28FB93-0A08-4E7D-8E63-9EFA29F1E093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983" rtl="0" eaLnBrk="1" latinLnBrk="0" hangingPunct="1"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215" indent="-185215" algn="l" defTabSz="685983" rtl="0" eaLnBrk="1" latinLnBrk="0" hangingPunct="1">
        <a:lnSpc>
          <a:spcPct val="90000"/>
        </a:lnSpc>
        <a:spcBef>
          <a:spcPts val="135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590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37964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64338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0713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317087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43461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69836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96210" indent="-185215" algn="l" defTabSz="685983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685781"/>
          </a:xfrm>
        </p:spPr>
        <p:txBody>
          <a:bodyPr>
            <a:normAutofit/>
          </a:bodyPr>
          <a:lstStyle/>
          <a:p>
            <a:r>
              <a:rPr lang="es-ES" sz="4800" b="1" dirty="0" smtClean="0"/>
              <a:t>Optimización de la Energía</a:t>
            </a:r>
            <a:br>
              <a:rPr lang="es-ES" sz="4800" b="1" dirty="0" smtClean="0"/>
            </a:br>
            <a:r>
              <a:rPr lang="es-ES" sz="4800" b="1" dirty="0" smtClean="0"/>
              <a:t>en Redes de Sensores</a:t>
            </a:r>
            <a:endParaRPr lang="es-E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750" y="5445224"/>
            <a:ext cx="7074291" cy="991077"/>
          </a:xfrm>
        </p:spPr>
        <p:txBody>
          <a:bodyPr>
            <a:normAutofit/>
          </a:bodyPr>
          <a:lstStyle/>
          <a:p>
            <a:pPr algn="r"/>
            <a:r>
              <a:rPr lang="es-ES" sz="2000" b="1" cap="none" dirty="0" smtClean="0"/>
              <a:t>Autor: Francisco Porcel Rodríguez</a:t>
            </a:r>
          </a:p>
          <a:p>
            <a:pPr algn="r"/>
            <a:r>
              <a:rPr lang="es-ES" sz="1800" b="1" cap="none" dirty="0" smtClean="0"/>
              <a:t>Tutor: Juan Francisco Valenzuela Valdés</a:t>
            </a:r>
          </a:p>
          <a:p>
            <a:pPr algn="r"/>
            <a:r>
              <a:rPr lang="es-ES" sz="1800" b="1" cap="none" dirty="0" smtClean="0"/>
              <a:t>Cotutor: Pablo Padilla de la Torre</a:t>
            </a:r>
            <a:endParaRPr lang="es-ES" sz="1800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908720"/>
            <a:ext cx="415466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983">
              <a:lnSpc>
                <a:spcPct val="90000"/>
              </a:lnSpc>
              <a:spcBef>
                <a:spcPct val="0"/>
              </a:spcBef>
            </a:pPr>
            <a:r>
              <a:rPr lang="es-E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Trabajo Fin de Grado</a:t>
            </a:r>
          </a:p>
        </p:txBody>
      </p:sp>
      <p:pic>
        <p:nvPicPr>
          <p:cNvPr id="5" name="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01" y="270197"/>
            <a:ext cx="3528392" cy="112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https://pbs.twimg.com/profile_images/378800000742275815/b9605b3c2366ee9adf64664ad5501056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15234" r="4297" b="19922"/>
          <a:stretch/>
        </p:blipFill>
        <p:spPr bwMode="auto">
          <a:xfrm>
            <a:off x="2339752" y="5445224"/>
            <a:ext cx="1066165" cy="76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3.4. Análisis teórico: Ejemplo</a:t>
            </a:r>
            <a:endParaRPr lang="es-ES" sz="3200" b="1" u="sng" dirty="0"/>
          </a:p>
        </p:txBody>
      </p:sp>
      <p:sp>
        <p:nvSpPr>
          <p:cNvPr id="19" name="18 CuadroTexto"/>
          <p:cNvSpPr txBox="1"/>
          <p:nvPr/>
        </p:nvSpPr>
        <p:spPr>
          <a:xfrm>
            <a:off x="4340905" y="1868816"/>
            <a:ext cx="4531184" cy="172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Reducción de potencia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Directividad</a:t>
            </a:r>
            <a:r>
              <a:rPr lang="es-ES" sz="2600" b="1" dirty="0" smtClean="0"/>
              <a:t>: en la dirección deseada </a:t>
            </a:r>
            <a:r>
              <a:rPr lang="es-ES" sz="2600" b="1" dirty="0" smtClean="0"/>
              <a:t>6.855 dBi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p:pic>
        <p:nvPicPr>
          <p:cNvPr id="7" name="6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7190" r="17143" b="41667"/>
          <a:stretch/>
        </p:blipFill>
        <p:spPr bwMode="auto">
          <a:xfrm>
            <a:off x="827584" y="1543310"/>
            <a:ext cx="3371850" cy="2045978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667055" y="4077072"/>
            <a:ext cx="432048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Eficiencia: 4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12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Eficiencia &gt; 1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>
                <a:sym typeface="Wingdings" panose="05000000000000000000" pitchFamily="2" charset="2"/>
              </a:rPr>
              <a:t> </a:t>
            </a:r>
            <a:r>
              <a:rPr lang="es-ES" sz="2600" b="1" dirty="0" smtClean="0">
                <a:sym typeface="Wingdings" panose="05000000000000000000" pitchFamily="2" charset="2"/>
              </a:rPr>
              <a:t>    Se prolonga la vida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>
                <a:sym typeface="Wingdings" panose="05000000000000000000" pitchFamily="2" charset="2"/>
              </a:rPr>
              <a:t> </a:t>
            </a:r>
            <a:r>
              <a:rPr lang="es-ES" sz="2600" b="1" dirty="0" smtClean="0">
                <a:sym typeface="Wingdings" panose="05000000000000000000" pitchFamily="2" charset="2"/>
              </a:rPr>
              <a:t>            de los sensores</a:t>
            </a:r>
            <a:endParaRPr lang="es-ES" sz="26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10</a:t>
            </a:fld>
            <a:r>
              <a:rPr lang="es-ES" dirty="0"/>
              <a:t>/22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43" y="3789040"/>
            <a:ext cx="45053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77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Perspectiva general</a:t>
            </a:r>
            <a:endParaRPr lang="es-ES" sz="3200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9"/>
          <a:stretch/>
        </p:blipFill>
        <p:spPr bwMode="auto">
          <a:xfrm>
            <a:off x="1403648" y="1412776"/>
            <a:ext cx="650210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11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3335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828092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1 – 4, dirección genérica </a:t>
            </a:r>
            <a:endParaRPr lang="es-ES" sz="3200" b="1" u="sng" dirty="0"/>
          </a:p>
        </p:txBody>
      </p:sp>
      <p:pic>
        <p:nvPicPr>
          <p:cNvPr id="4" name="3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t="3068" r="7533" b="4499"/>
          <a:stretch/>
        </p:blipFill>
        <p:spPr bwMode="auto">
          <a:xfrm>
            <a:off x="3995936" y="1340768"/>
            <a:ext cx="4714503" cy="504056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51520" y="2132856"/>
            <a:ext cx="3960440" cy="307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Dirección de radiación</a:t>
            </a:r>
            <a:r>
              <a:rPr lang="es-ES" sz="2600" b="1" dirty="0"/>
              <a:t> </a:t>
            </a:r>
            <a:r>
              <a:rPr lang="es-ES" sz="2600" b="1" dirty="0" smtClean="0"/>
              <a:t>genérica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Resultados similares para antenas dipolo e isotrópicas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media máxima alcanzada: 21</a:t>
            </a:r>
          </a:p>
        </p:txBody>
      </p:sp>
    </p:spTree>
    <p:extLst>
      <p:ext uri="{BB962C8B-B14F-4D97-AF65-F5344CB8AC3E}">
        <p14:creationId xmlns:p14="http://schemas.microsoft.com/office/powerpoint/2010/main" val="26148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1 – 4, eficiencia máxima 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395536" y="5465553"/>
            <a:ext cx="8424936" cy="5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máxima: sensores que más tardan en agotarse</a:t>
            </a:r>
          </a:p>
        </p:txBody>
      </p:sp>
      <p:pic>
        <p:nvPicPr>
          <p:cNvPr id="6" name="5 Imagen"/>
          <p:cNvPicPr/>
          <p:nvPr/>
        </p:nvPicPr>
        <p:blipFill rotWithShape="1">
          <a:blip r:embed="rId2"/>
          <a:srcRect l="8819" t="11920" r="8113" b="8088"/>
          <a:stretch/>
        </p:blipFill>
        <p:spPr bwMode="auto">
          <a:xfrm>
            <a:off x="611560" y="1556791"/>
            <a:ext cx="7992888" cy="3908761"/>
          </a:xfrm>
          <a:prstGeom prst="rect">
            <a:avLst/>
          </a:prstGeom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13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8537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5, 1 estación base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395536" y="5589240"/>
            <a:ext cx="8424936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Eficiencia con dirección de rad. genérica: 19</a:t>
            </a:r>
          </a:p>
          <a:p>
            <a:pPr algn="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/>
              <a:t> </a:t>
            </a:r>
            <a:r>
              <a:rPr lang="es-ES" sz="2600" b="1" dirty="0" smtClean="0"/>
              <a:t>      </a:t>
            </a:r>
            <a:r>
              <a:rPr lang="es-ES" sz="2600" b="1" dirty="0" smtClean="0">
                <a:sym typeface="Wingdings" panose="05000000000000000000" pitchFamily="2" charset="2"/>
              </a:rPr>
              <a:t></a:t>
            </a:r>
            <a:r>
              <a:rPr lang="es-ES" sz="2600" b="1" dirty="0" smtClean="0"/>
              <a:t>       Eficiencia con estación base: 29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11979" r="53221" b="8111"/>
          <a:stretch/>
        </p:blipFill>
        <p:spPr bwMode="auto">
          <a:xfrm>
            <a:off x="323527" y="1446931"/>
            <a:ext cx="4128561" cy="41764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0" t="12153" r="3148" b="8112"/>
          <a:stretch/>
        </p:blipFill>
        <p:spPr bwMode="auto">
          <a:xfrm>
            <a:off x="4646547" y="1446930"/>
            <a:ext cx="4173925" cy="41764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6, 2 estaciones base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4211960" y="1878902"/>
            <a:ext cx="5112568" cy="149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Estación 1: (100, 40, 80)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Dirección: </a:t>
            </a:r>
            <a:r>
              <a:rPr lang="el-GR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2600" b="1" dirty="0"/>
              <a:t> = </a:t>
            </a:r>
            <a:r>
              <a:rPr lang="es-ES" sz="2600" b="1" dirty="0" smtClean="0"/>
              <a:t>53.7º</a:t>
            </a:r>
            <a:r>
              <a:rPr lang="es-ES" sz="2600" b="1" dirty="0"/>
              <a:t>, </a:t>
            </a:r>
            <a:r>
              <a:rPr lang="el-GR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l-GR" sz="2600" b="1" dirty="0"/>
              <a:t> = </a:t>
            </a:r>
            <a:r>
              <a:rPr lang="es-ES" sz="2600" b="1" dirty="0" smtClean="0"/>
              <a:t>16.4º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Distancia: 109.9 m</a:t>
            </a:r>
          </a:p>
        </p:txBody>
      </p:sp>
      <p:pic>
        <p:nvPicPr>
          <p:cNvPr id="6" name="5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r="11250"/>
          <a:stretch/>
        </p:blipFill>
        <p:spPr bwMode="auto">
          <a:xfrm>
            <a:off x="467544" y="1537592"/>
            <a:ext cx="3672408" cy="225144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6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7" r="11071"/>
          <a:stretch/>
        </p:blipFill>
        <p:spPr bwMode="auto">
          <a:xfrm>
            <a:off x="5076056" y="3912592"/>
            <a:ext cx="3744416" cy="230425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51520" y="4416524"/>
            <a:ext cx="5112568" cy="149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Estación 2: (-30, 40, 120)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Dirección: </a:t>
            </a:r>
            <a:r>
              <a:rPr lang="el-GR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2600" b="1" dirty="0"/>
              <a:t> = </a:t>
            </a:r>
            <a:r>
              <a:rPr lang="es-ES" sz="2600" b="1" dirty="0" smtClean="0"/>
              <a:t>26.1º</a:t>
            </a:r>
            <a:r>
              <a:rPr lang="es-ES" sz="2600" b="1" dirty="0"/>
              <a:t>, </a:t>
            </a:r>
            <a:r>
              <a:rPr lang="el-GR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l-GR" sz="2600" b="1" dirty="0"/>
              <a:t> = </a:t>
            </a:r>
            <a:r>
              <a:rPr lang="es-ES" sz="2600" b="1" dirty="0" smtClean="0"/>
              <a:t>150.9º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Distancia: 116.9 m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15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1690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6, 2 estaciones base</a:t>
            </a:r>
            <a:endParaRPr lang="es-ES" sz="3200" b="1" u="sng" dirty="0"/>
          </a:p>
        </p:txBody>
      </p:sp>
      <p:sp>
        <p:nvSpPr>
          <p:cNvPr id="8" name="7 CuadroTexto"/>
          <p:cNvSpPr txBox="1"/>
          <p:nvPr/>
        </p:nvSpPr>
        <p:spPr>
          <a:xfrm>
            <a:off x="611560" y="5013176"/>
            <a:ext cx="8178328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alcanzada con 2 estaciones base: 5.9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reducida debido a la pérdida de directividad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31" y="1501179"/>
            <a:ext cx="6627177" cy="150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32" y="3284984"/>
            <a:ext cx="6627177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16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3097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7, nodos enemigos</a:t>
            </a:r>
            <a:endParaRPr lang="es-ES" sz="3200" b="1" u="sng" dirty="0"/>
          </a:p>
        </p:txBody>
      </p:sp>
      <p:sp>
        <p:nvSpPr>
          <p:cNvPr id="8" name="7 CuadroTexto"/>
          <p:cNvSpPr txBox="1"/>
          <p:nvPr/>
        </p:nvSpPr>
        <p:spPr>
          <a:xfrm>
            <a:off x="611560" y="3933056"/>
            <a:ext cx="8178328" cy="223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Para nodos enemigos: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Directividad reducida en esas direcciones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4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Una eficiencia para cada nodo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4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Objetivo: eficiencia &lt; 1 para cada nodo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4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Eficiencia alcanzada: </a:t>
            </a:r>
            <a:r>
              <a:rPr lang="es-ES" sz="2600" b="1" dirty="0"/>
              <a:t>10</a:t>
            </a:r>
            <a:r>
              <a:rPr lang="es-ES" sz="2600" b="1" baseline="30000" dirty="0"/>
              <a:t>-3</a:t>
            </a:r>
            <a:r>
              <a:rPr lang="es-ES" sz="2600" b="1" dirty="0"/>
              <a:t> </a:t>
            </a:r>
            <a:endParaRPr lang="es-ES" sz="2600" b="1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11966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17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91787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8 y 9, estaciones y nodos</a:t>
            </a:r>
            <a:endParaRPr lang="es-ES" sz="3200" b="1" u="sng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45" y="1484784"/>
            <a:ext cx="752395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97" y="2661188"/>
            <a:ext cx="7523958" cy="186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5" y="4653136"/>
            <a:ext cx="7523958" cy="174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50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5. Planificación y costes</a:t>
            </a:r>
            <a:endParaRPr lang="es-ES" sz="3200" b="1" u="sng" dirty="0"/>
          </a:p>
        </p:txBody>
      </p:sp>
      <p:pic>
        <p:nvPicPr>
          <p:cNvPr id="6" name="5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8136904" cy="165618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3666357"/>
            <a:ext cx="6984778" cy="236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19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39908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Índice de la presentación</a:t>
            </a:r>
            <a:endParaRPr lang="es-ES" sz="3200" b="1" u="sng" dirty="0"/>
          </a:p>
        </p:txBody>
      </p:sp>
      <p:sp>
        <p:nvSpPr>
          <p:cNvPr id="3" name="2 CuadroTexto"/>
          <p:cNvSpPr txBox="1"/>
          <p:nvPr/>
        </p:nvSpPr>
        <p:spPr>
          <a:xfrm>
            <a:off x="1088078" y="1779243"/>
            <a:ext cx="7344816" cy="430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Introducción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Objetivos del proyecto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Análisis teórico</a:t>
            </a:r>
          </a:p>
          <a:p>
            <a:pPr lvl="1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 smtClean="0"/>
              <a:t>3.1.  Beamforming</a:t>
            </a:r>
          </a:p>
          <a:p>
            <a:pPr lvl="1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 smtClean="0"/>
              <a:t>3.2.  Algoritmos genéticos</a:t>
            </a:r>
          </a:p>
          <a:p>
            <a:pPr lvl="1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 smtClean="0"/>
              <a:t>3.3.  Tiempo de vida de los sensores</a:t>
            </a:r>
          </a:p>
          <a:p>
            <a:pPr lvl="1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 smtClean="0"/>
              <a:t>3.4.  Ejemplo</a:t>
            </a:r>
          </a:p>
          <a:p>
            <a:pPr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 startAt="4"/>
            </a:pPr>
            <a:r>
              <a:rPr lang="es-ES" sz="2600" b="1" dirty="0"/>
              <a:t>Casos de </a:t>
            </a:r>
            <a:r>
              <a:rPr lang="es-ES" sz="2600" b="1" dirty="0" smtClean="0"/>
              <a:t>estudio</a:t>
            </a:r>
          </a:p>
          <a:p>
            <a:pPr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 startAt="4"/>
            </a:pPr>
            <a:r>
              <a:rPr lang="es-ES" sz="2600" b="1" dirty="0" smtClean="0"/>
              <a:t>Planificación y costes</a:t>
            </a:r>
          </a:p>
          <a:p>
            <a:pPr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 startAt="4"/>
            </a:pPr>
            <a:r>
              <a:rPr lang="es-ES" sz="2600" b="1" dirty="0" smtClean="0"/>
              <a:t>Líneas de investigación futuras</a:t>
            </a:r>
          </a:p>
          <a:p>
            <a:pPr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 startAt="4"/>
            </a:pPr>
            <a:r>
              <a:rPr lang="es-ES" sz="2600" b="1" dirty="0" smtClean="0"/>
              <a:t>Conclusiones</a:t>
            </a:r>
            <a:endParaRPr lang="es-ES" sz="2600" b="1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2</a:t>
            </a:fld>
            <a:r>
              <a:rPr lang="es-ES" dirty="0" smtClean="0"/>
              <a:t>/22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703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6. Líneas de investigación futuras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590228" y="1700808"/>
            <a:ext cx="8178328" cy="380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Tipos de antena distintos (parche, helicoidal…)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7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Rotación de los sensores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7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Algoritmo de optimización distinto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/>
              <a:t> </a:t>
            </a:r>
            <a:r>
              <a:rPr lang="es-ES" sz="2600" b="1" dirty="0" smtClean="0"/>
              <a:t>          </a:t>
            </a:r>
            <a:r>
              <a:rPr lang="es-ES" sz="2600" b="1" dirty="0" smtClean="0">
                <a:sym typeface="Wingdings" panose="05000000000000000000" pitchFamily="2" charset="2"/>
              </a:rPr>
              <a:t>   </a:t>
            </a:r>
            <a:r>
              <a:rPr lang="es-ES" sz="2600" b="1" dirty="0" smtClean="0"/>
              <a:t>(algoritmos genéticos lentos)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División en clusters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Lóbulo principal más ancho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           </a:t>
            </a:r>
            <a:r>
              <a:rPr lang="es-ES" sz="2600" b="1" dirty="0" smtClean="0">
                <a:sym typeface="Wingdings" panose="05000000000000000000" pitchFamily="2" charset="2"/>
              </a:rPr>
              <a:t>    (deriva en las posiciones de los sensores)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Implementación en un dispositivo real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20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31214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6. Conclusiones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576412" y="1556792"/>
            <a:ext cx="8302252" cy="507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Límite impuesto por el tiempo de </a:t>
            </a:r>
            <a:r>
              <a:rPr lang="es-ES" sz="2600" b="1" dirty="0" smtClean="0"/>
              <a:t>transmisión superado</a:t>
            </a:r>
            <a:endParaRPr lang="es-ES" sz="26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/>
              <a:t>Objetivos del proyecto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Prolongar la vida de los sensores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Conformar el haz en escenarios bidimensionales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Conformar el haz en escenarios tridimensionales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Escenarios con direcciones de radiación genéricas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Escenarios con estaciones base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Escenarios con estaciones base y nodos enemigos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r>
              <a:rPr lang="es-ES" sz="2600" b="1" dirty="0"/>
              <a:t>Algoritmo </a:t>
            </a:r>
            <a:r>
              <a:rPr lang="es-ES" sz="2600" b="1" dirty="0" smtClean="0"/>
              <a:t>versátil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endParaRPr lang="es-ES" sz="800" b="1" dirty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Los resultados obtenidos han dado lugar a una exposición en un congreso</a:t>
            </a:r>
            <a:endParaRPr lang="es-ES" sz="2600" b="1" dirty="0" smtClean="0"/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endParaRPr lang="es-ES" sz="26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21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20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685781"/>
          </a:xfrm>
        </p:spPr>
        <p:txBody>
          <a:bodyPr>
            <a:normAutofit/>
          </a:bodyPr>
          <a:lstStyle/>
          <a:p>
            <a:r>
              <a:rPr lang="es-ES" sz="4800" b="1" dirty="0" smtClean="0"/>
              <a:t>MUCHAS GRACIAS</a:t>
            </a:r>
            <a:br>
              <a:rPr lang="es-ES" sz="4800" b="1" dirty="0" smtClean="0"/>
            </a:br>
            <a:r>
              <a:rPr lang="es-ES" sz="4800" b="1" dirty="0" smtClean="0"/>
              <a:t>POR SU ATENCIÓN</a:t>
            </a:r>
            <a:endParaRPr lang="es-ES" sz="4800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908720"/>
            <a:ext cx="18473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983">
              <a:lnSpc>
                <a:spcPct val="90000"/>
              </a:lnSpc>
              <a:spcBef>
                <a:spcPct val="0"/>
              </a:spcBef>
            </a:pPr>
            <a:endParaRPr lang="es-ES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31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685781"/>
          </a:xfrm>
        </p:spPr>
        <p:txBody>
          <a:bodyPr>
            <a:normAutofit/>
          </a:bodyPr>
          <a:lstStyle/>
          <a:p>
            <a:r>
              <a:rPr lang="es-ES" sz="4800" b="1" dirty="0" smtClean="0"/>
              <a:t>MUCHAS GRACIAS</a:t>
            </a:r>
            <a:br>
              <a:rPr lang="es-ES" sz="4800" b="1" dirty="0" smtClean="0"/>
            </a:br>
            <a:r>
              <a:rPr lang="es-ES" sz="4800" b="1" dirty="0" smtClean="0"/>
              <a:t>POR SU ATENCIÓN</a:t>
            </a:r>
            <a:endParaRPr lang="es-ES" sz="4800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908720"/>
            <a:ext cx="18473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983">
              <a:lnSpc>
                <a:spcPct val="90000"/>
              </a:lnSpc>
              <a:spcBef>
                <a:spcPct val="0"/>
              </a:spcBef>
            </a:pPr>
            <a:endParaRPr lang="es-ES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606" y="-459432"/>
            <a:ext cx="10000142" cy="75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30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Aplicaciones: Libelium</a:t>
            </a:r>
            <a:endParaRPr lang="es-ES" sz="3200" b="1" u="sng" dirty="0"/>
          </a:p>
        </p:txBody>
      </p:sp>
      <p:sp>
        <p:nvSpPr>
          <p:cNvPr id="5" name="4 CuadroTexto"/>
          <p:cNvSpPr txBox="1"/>
          <p:nvPr/>
        </p:nvSpPr>
        <p:spPr>
          <a:xfrm>
            <a:off x="590228" y="1700808"/>
            <a:ext cx="8178328" cy="532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Dispositivos: Motas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Aplicaciones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Monitorización del tráfico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Agricultura inteligente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Monitorización de minas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Monitorización del clima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Proyectos de ciudades inteligentes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Control de la contaminación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Monitorizar niveles de radiación</a:t>
            </a:r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Control de condiciones </a:t>
            </a:r>
            <a:r>
              <a:rPr lang="es-ES" sz="2600" b="1" dirty="0" err="1" smtClean="0"/>
              <a:t>microclimáticas</a:t>
            </a:r>
            <a:r>
              <a:rPr lang="es-ES" sz="2600" b="1" dirty="0" smtClean="0"/>
              <a:t> en invernaderos</a:t>
            </a:r>
            <a:endParaRPr lang="es-ES" sz="2600" b="1" dirty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  <a:p>
            <a:pPr marL="914400" lvl="1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ü"/>
            </a:pPr>
            <a:endParaRPr lang="es-ES" sz="26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24</a:t>
            </a:fld>
            <a:r>
              <a:rPr lang="es-ES" dirty="0"/>
              <a:t>/22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24744"/>
            <a:ext cx="28194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84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476672"/>
            <a:ext cx="8026871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4. Casos de estudio: </a:t>
            </a:r>
            <a:r>
              <a:rPr lang="es-ES" sz="3200" b="1" u="sng" dirty="0" smtClean="0"/>
              <a:t>10, elección de estación</a:t>
            </a:r>
            <a:endParaRPr lang="es-ES" sz="3200" b="1" u="sng" dirty="0"/>
          </a:p>
        </p:txBody>
      </p:sp>
      <p:sp>
        <p:nvSpPr>
          <p:cNvPr id="8" name="7 CuadroTexto"/>
          <p:cNvSpPr txBox="1"/>
          <p:nvPr/>
        </p:nvSpPr>
        <p:spPr>
          <a:xfrm>
            <a:off x="652240" y="1916832"/>
            <a:ext cx="8178328" cy="1690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Elegir 1 de entre múltiples estaciones a las que radiar</a:t>
            </a:r>
            <a:endParaRPr lang="es-ES" sz="26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4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½ de las generaciones para todas las estaciones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½ de las generaciones para la mejor estación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Ligera reducción de la eficiencia</a:t>
            </a:r>
            <a:endParaRPr lang="es-ES" sz="26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25</a:t>
            </a:fld>
            <a:r>
              <a:rPr lang="es-ES" dirty="0"/>
              <a:t>/22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072"/>
            <a:ext cx="4465600" cy="193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27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1. Introducción</a:t>
            </a:r>
            <a:endParaRPr lang="es-ES" sz="3200" b="1" u="sng" dirty="0"/>
          </a:p>
        </p:txBody>
      </p:sp>
      <p:sp>
        <p:nvSpPr>
          <p:cNvPr id="3" name="2 CuadroTexto"/>
          <p:cNvSpPr txBox="1"/>
          <p:nvPr/>
        </p:nvSpPr>
        <p:spPr>
          <a:xfrm>
            <a:off x="1088078" y="1779242"/>
            <a:ext cx="7344816" cy="345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¿Qué es una WSN?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       </a:t>
            </a:r>
            <a:r>
              <a:rPr lang="es-ES" sz="2400" dirty="0" smtClean="0"/>
              <a:t>Red de </a:t>
            </a:r>
            <a:r>
              <a:rPr lang="es-ES" sz="2400" dirty="0"/>
              <a:t>sensores autónomos y espacialmente distribuidos para medir condiciones del </a:t>
            </a:r>
            <a:r>
              <a:rPr lang="es-ES" sz="2400" dirty="0" smtClean="0"/>
              <a:t>medioambiente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Importancia de la eficiencia de la energía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¿Principal factor del consumo?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b="1" dirty="0" smtClean="0"/>
              <a:t>       </a:t>
            </a:r>
            <a:r>
              <a:rPr lang="es-ES" sz="2400" dirty="0" smtClean="0"/>
              <a:t>Transmisión de los datos a través de la antena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Solución para maximizar el tiempo de vida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400" dirty="0"/>
              <a:t> </a:t>
            </a:r>
            <a:r>
              <a:rPr lang="es-ES" sz="2400" dirty="0" smtClean="0"/>
              <a:t>      Beamforming + Algoritmos genéticos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3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48742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2. Objetivos del proyecto</a:t>
            </a:r>
            <a:endParaRPr lang="es-ES" sz="3200" b="1" u="sng" dirty="0"/>
          </a:p>
        </p:txBody>
      </p:sp>
      <p:sp>
        <p:nvSpPr>
          <p:cNvPr id="3" name="2 CuadroTexto"/>
          <p:cNvSpPr txBox="1"/>
          <p:nvPr/>
        </p:nvSpPr>
        <p:spPr>
          <a:xfrm>
            <a:off x="1088078" y="1779242"/>
            <a:ext cx="7344816" cy="376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Prolongar el tiempo de vida de los sensores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Conformar el haz en escenarios bidimensionales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Conformar el haz en escenarios tridimensionales</a:t>
            </a:r>
            <a:endParaRPr lang="es-ES" sz="2600" b="1" dirty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7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Aumentar la eficiencia en direcciones de radiación genéricas y para estaciones base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Estudiar escenarios con estaciones base y nodos enemigos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+mj-lt"/>
              <a:buAutoNum type="arabicPeriod"/>
            </a:pPr>
            <a:r>
              <a:rPr lang="es-ES" sz="2600" b="1" dirty="0" smtClean="0"/>
              <a:t>Diseñar un algoritmo versátil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4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01729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3.1. Análisis teórico: Beamforming</a:t>
            </a:r>
            <a:endParaRPr lang="es-ES" sz="3200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61" y="2174448"/>
            <a:ext cx="3228975" cy="3162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4283968" y="2420888"/>
            <a:ext cx="4248472" cy="213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26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2600" b="1" dirty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Gran ancho de haz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Reducida directividad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Potencia desaprovechada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094127" y="2276872"/>
            <a:ext cx="4248472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Antena radiando de</a:t>
            </a:r>
          </a:p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u="sng" dirty="0" smtClean="0"/>
              <a:t>forma independiente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</p:txBody>
      </p:sp>
      <p:sp>
        <p:nvSpPr>
          <p:cNvPr id="10" name="9 CuadroTexto"/>
          <p:cNvSpPr txBox="1"/>
          <p:nvPr/>
        </p:nvSpPr>
        <p:spPr>
          <a:xfrm>
            <a:off x="1691680" y="5577633"/>
            <a:ext cx="6812085" cy="727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200" b="1" dirty="0" smtClean="0"/>
              <a:t>Para conseguir alta directividad 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200" b="1" dirty="0" smtClean="0">
                <a:sym typeface="Wingdings" panose="05000000000000000000" pitchFamily="2" charset="2"/>
              </a:rPr>
              <a:t>                                 </a:t>
            </a:r>
            <a:r>
              <a:rPr lang="es-ES" sz="2200" b="1" dirty="0" smtClean="0"/>
              <a:t>      Agrupación de antenas lineales</a:t>
            </a:r>
            <a:endParaRPr lang="es-ES" sz="2200" b="1" u="sng" dirty="0" smtClean="0"/>
          </a:p>
        </p:txBody>
      </p:sp>
      <p:cxnSp>
        <p:nvCxnSpPr>
          <p:cNvPr id="11" name="10 Conector curvado"/>
          <p:cNvCxnSpPr/>
          <p:nvPr/>
        </p:nvCxnSpPr>
        <p:spPr>
          <a:xfrm flipV="1">
            <a:off x="833761" y="1886416"/>
            <a:ext cx="864096" cy="288032"/>
          </a:xfrm>
          <a:prstGeom prst="curvedConnector3">
            <a:avLst>
              <a:gd name="adj1" fmla="val -8127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395536" y="1726872"/>
            <a:ext cx="4248472" cy="50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000" b="1" dirty="0" smtClean="0"/>
              <a:t>Antena dipolo</a:t>
            </a:r>
            <a:endParaRPr lang="es-ES" sz="2000" b="1" u="sng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5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7039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3.1. Análisis teórico: Beamforming</a:t>
            </a:r>
            <a:endParaRPr lang="es-ES" sz="3200" b="1" u="sng" dirty="0"/>
          </a:p>
        </p:txBody>
      </p:sp>
      <p:pic>
        <p:nvPicPr>
          <p:cNvPr id="4" name="Phased Array Antenna Beam Steering Animation (Beamforming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3" r="51116" b="4948"/>
          <a:stretch/>
        </p:blipFill>
        <p:spPr>
          <a:xfrm>
            <a:off x="847921" y="2329439"/>
            <a:ext cx="3415088" cy="39455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6 CuadroTexto"/>
          <p:cNvSpPr txBox="1"/>
          <p:nvPr/>
        </p:nvSpPr>
        <p:spPr>
          <a:xfrm>
            <a:off x="1115305" y="1396591"/>
            <a:ext cx="2880320" cy="83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Antenas que sí usan beamforming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427984" y="1815680"/>
            <a:ext cx="4248472" cy="362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2600" b="1" dirty="0" smtClean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2600" b="1" dirty="0"/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Array de antenas lineales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Fases y amplitudes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Alta directividad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Aprovechamiento de potencia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Técnicas complejas para WSNs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4263009" y="1747456"/>
            <a:ext cx="4248472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dirty="0" smtClean="0"/>
              <a:t>Antenas radiando</a:t>
            </a:r>
          </a:p>
          <a:p>
            <a:pPr algn="ct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600" b="1" u="sng" dirty="0" smtClean="0"/>
              <a:t>con beamforming</a:t>
            </a:r>
          </a:p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</p:txBody>
      </p:sp>
      <p:sp>
        <p:nvSpPr>
          <p:cNvPr id="11" name="10 CuadroTexto"/>
          <p:cNvSpPr txBox="1"/>
          <p:nvPr/>
        </p:nvSpPr>
        <p:spPr>
          <a:xfrm>
            <a:off x="4613135" y="5776149"/>
            <a:ext cx="4075781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r>
              <a:rPr lang="es-ES" sz="2200" b="1" dirty="0" smtClean="0"/>
              <a:t>Solución </a:t>
            </a:r>
            <a:r>
              <a:rPr lang="es-ES" sz="2200" b="1" dirty="0" smtClean="0">
                <a:sym typeface="Wingdings" panose="05000000000000000000" pitchFamily="2" charset="2"/>
              </a:rPr>
              <a:t></a:t>
            </a:r>
            <a:r>
              <a:rPr lang="es-ES" sz="2200" b="1" dirty="0" smtClean="0"/>
              <a:t>  Algoritmos genéticos</a:t>
            </a:r>
            <a:endParaRPr lang="es-ES" sz="2200" b="1" u="sng" dirty="0" smtClean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6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70946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3.2. Análisis teórico: Algoritmos genéticos</a:t>
            </a:r>
            <a:endParaRPr lang="es-ES" sz="3200" b="1" u="sng" dirty="0"/>
          </a:p>
        </p:txBody>
      </p:sp>
      <p:sp>
        <p:nvSpPr>
          <p:cNvPr id="9" name="8 CuadroTexto"/>
          <p:cNvSpPr txBox="1"/>
          <p:nvPr/>
        </p:nvSpPr>
        <p:spPr>
          <a:xfrm>
            <a:off x="971600" y="2107687"/>
            <a:ext cx="7560840" cy="2901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Permitirán asignar a los sensores características óptimas para realizar el beamforming 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Imitan las ideas evolutivas de la selección natural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Población: variables de fase y amplitud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Solución a optimizar: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Rectángulo"/>
              <p:cNvSpPr/>
              <p:nvPr/>
            </p:nvSpPr>
            <p:spPr>
              <a:xfrm>
                <a:off x="1439652" y="4789126"/>
                <a:ext cx="6624736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000" b="1" i="1" smtClean="0">
                          <a:latin typeface="Cambria Math"/>
                        </a:rPr>
                        <m:t>𝒎𝒂𝒙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2000" b="1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sz="2000" b="1" i="1"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s-ES_tradnl" sz="2000" b="1" i="1">
                                  <a:latin typeface="Cambria Math"/>
                                </a:rPr>
                                <m:t>𝑾𝑺𝑵</m:t>
                              </m:r>
                            </m:sub>
                          </m:sSub>
                          <m:r>
                            <a:rPr lang="es-ES_tradnl" sz="2000" b="1">
                              <a:latin typeface="Cambria Math"/>
                            </a:rPr>
                            <m:t>=</m:t>
                          </m:r>
                          <m:r>
                            <a:rPr lang="es-ES_tradnl" sz="2000" b="1" i="1">
                              <a:latin typeface="Cambria Math"/>
                            </a:rPr>
                            <m:t>𝒎𝒊𝒏</m:t>
                          </m:r>
                          <m:d>
                            <m:dPr>
                              <m:ctrlPr>
                                <a:rPr lang="es-E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_tradnl" sz="2000" b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E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sz="2000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s-ES_tradnl" sz="2000" b="1" i="1">
                                      <a:latin typeface="Cambria Math"/>
                                    </a:rPr>
                                    <m:t>𝒗𝒊𝒅𝒂</m:t>
                                  </m:r>
                                  <m:r>
                                    <a:rPr lang="es-ES_tradnl" sz="2000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sz="2000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s-ES_tradnl" sz="2000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sz="2000" b="1" i="1">
                                      <a:latin typeface="Cambria Math"/>
                                    </a:rPr>
                                    <m:t>𝑩</m:t>
                                  </m:r>
                                </m:sub>
                              </m:sSub>
                            </m:e>
                          </m:d>
                          <m:r>
                            <a:rPr lang="es-ES_tradnl" sz="2000" b="1">
                              <a:latin typeface="Cambria Math"/>
                            </a:rPr>
                            <m:t>,</m:t>
                          </m:r>
                          <m:r>
                            <a:rPr lang="es-ES_tradnl" sz="2000" b="1" i="1">
                              <a:latin typeface="Cambria Math"/>
                            </a:rPr>
                            <m:t>𝒙</m:t>
                          </m:r>
                          <m:r>
                            <a:rPr lang="es-ES_tradnl" sz="2000" b="1">
                              <a:latin typeface="Cambria Math"/>
                            </a:rPr>
                            <m:t>∈[</m:t>
                          </m:r>
                          <m:r>
                            <a:rPr lang="es-ES_tradnl" sz="2000" b="1" i="1">
                              <a:latin typeface="Cambria Math"/>
                            </a:rPr>
                            <m:t>𝟏</m:t>
                          </m:r>
                          <m:r>
                            <a:rPr lang="es-ES_tradnl" sz="2000" b="1">
                              <a:latin typeface="Cambria Math"/>
                            </a:rPr>
                            <m:t>,</m:t>
                          </m:r>
                          <m:r>
                            <a:rPr lang="es-ES_tradnl" sz="2000" b="1" i="1" smtClean="0">
                              <a:latin typeface="Cambria Math"/>
                            </a:rPr>
                            <m:t>𝐦𝐚𝐱</m:t>
                          </m:r>
                          <m:r>
                            <a:rPr lang="es-ES_tradnl" sz="2000" b="1">
                              <a:latin typeface="Cambria Math"/>
                            </a:rPr>
                            <m:t>_</m:t>
                          </m:r>
                          <m:r>
                            <a:rPr lang="es-ES_tradnl" sz="2000" b="1" i="1">
                              <a:latin typeface="Cambria Math"/>
                            </a:rPr>
                            <m:t>𝐬𝐞𝐧𝐬𝐨𝐫𝐞𝐬</m:t>
                          </m:r>
                          <m:r>
                            <a:rPr lang="es-ES_tradnl" sz="2000" b="1">
                              <a:latin typeface="Cambria Math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s-ES" sz="2000" b="1" dirty="0"/>
              </a:p>
            </p:txBody>
          </p:sp>
        </mc:Choice>
        <mc:Fallback xmlns="">
          <p:sp>
            <p:nvSpPr>
              <p:cNvPr id="3" name="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652" y="4789126"/>
                <a:ext cx="6624736" cy="439736"/>
              </a:xfrm>
              <a:prstGeom prst="rect">
                <a:avLst/>
              </a:prstGeom>
              <a:blipFill rotWithShape="1"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7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47999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3.3. Análisis teórico: Tiempo de vida</a:t>
            </a:r>
            <a:endParaRPr lang="es-ES" sz="3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Rectángulo"/>
              <p:cNvSpPr/>
              <p:nvPr/>
            </p:nvSpPr>
            <p:spPr>
              <a:xfrm>
                <a:off x="5006444" y="1913427"/>
                <a:ext cx="3163558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1" i="1">
                          <a:latin typeface="Cambria Math"/>
                        </a:rPr>
                        <m:t>𝒆𝒇𝒊𝒄𝒊𝒆𝒏𝒄𝒊𝒂</m:t>
                      </m:r>
                      <m:r>
                        <a:rPr lang="es-ES_tradnl" b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_tradnl" b="1" i="1">
                              <a:latin typeface="Cambria Math"/>
                            </a:rPr>
                            <m:t>𝐦𝐢𝐧</m:t>
                          </m:r>
                          <m:d>
                            <m:d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𝒗𝒊𝒅𝒂</m:t>
                                  </m:r>
                                  <m:r>
                                    <a:rPr lang="es-ES_tradnl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s-ES_tradnl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b="1" i="1">
                                      <a:latin typeface="Cambria Math"/>
                                    </a:rPr>
                                    <m:t>𝑩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s-ES_tradnl" b="1" i="1">
                              <a:latin typeface="Cambria Math"/>
                            </a:rPr>
                            <m:t>𝐦𝐢𝐧</m:t>
                          </m:r>
                          <m:d>
                            <m:d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𝒗𝒊𝒅𝒂</m:t>
                                  </m:r>
                                  <m:r>
                                    <a:rPr lang="es-ES_tradnl" b="1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s-ES_tradnl" b="1" i="1">
                                      <a:latin typeface="Cambria Math"/>
                                    </a:rPr>
                                    <m:t>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4" name="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444" y="1913427"/>
                <a:ext cx="3163558" cy="75745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5220072" y="4188524"/>
                <a:ext cx="2448272" cy="677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_tradnl" b="1" i="1"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s-ES_tradnl" b="1" i="1">
                              <a:latin typeface="Cambria Math"/>
                            </a:rPr>
                            <m:t>𝒗𝒊𝒅𝒂</m:t>
                          </m:r>
                          <m:r>
                            <a:rPr lang="es-ES_tradnl" b="1">
                              <a:latin typeface="Cambria Math"/>
                            </a:rPr>
                            <m:t>_</m:t>
                          </m:r>
                          <m:r>
                            <a:rPr lang="es-ES_tradnl" b="1" i="1">
                              <a:latin typeface="Cambria Math"/>
                            </a:rPr>
                            <m:t>𝒙</m:t>
                          </m:r>
                        </m:sub>
                      </m:sSub>
                      <m:r>
                        <a:rPr lang="es-ES_tradnl" b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es-ES_tradnl" b="1">
                              <a:latin typeface="Cambria Math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𝒕𝒙</m:t>
                              </m:r>
                              <m:r>
                                <a:rPr lang="es-ES_tradnl" b="1">
                                  <a:latin typeface="Cambria Math"/>
                                </a:rPr>
                                <m:t>_</m:t>
                              </m:r>
                              <m:r>
                                <a:rPr lang="es-ES_tradnl" b="1" i="1"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4188524"/>
                <a:ext cx="2448272" cy="67787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Rectángulo"/>
              <p:cNvSpPr/>
              <p:nvPr/>
            </p:nvSpPr>
            <p:spPr>
              <a:xfrm>
                <a:off x="4833641" y="5301303"/>
                <a:ext cx="3789692" cy="66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1" i="1">
                          <a:latin typeface="Cambria Math"/>
                        </a:rPr>
                        <m:t>𝑮𝑩</m:t>
                      </m:r>
                      <m:r>
                        <a:rPr lang="es-ES_tradnl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𝒅𝒊𝒓𝒆𝒄𝒕𝒊𝒗𝒊𝒅𝒂𝒅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s-ES_tradnl" b="1" i="1">
                              <a:latin typeface="Cambria Math"/>
                            </a:rPr>
                            <m:t>𝒅𝒊𝒓𝒆𝒄𝒕𝒊𝒗𝒊𝒅𝒂𝒅</m:t>
                          </m:r>
                        </m:den>
                      </m:f>
                      <m:r>
                        <a:rPr lang="es-ES_tradnl" b="1">
                          <a:latin typeface="Cambria Math"/>
                        </a:rPr>
                        <m:t>·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_tradnl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𝑩</m:t>
                              </m:r>
                            </m:sub>
                          </m:sSub>
                          <m:r>
                            <a:rPr lang="es-ES_tradnl" b="1" i="1">
                              <a:latin typeface="Cambria Math"/>
                            </a:rPr>
                            <m:t>·</m:t>
                          </m:r>
                          <m:r>
                            <a:rPr lang="es-ES_tradnl" b="1" i="1">
                              <a:latin typeface="Cambria Math"/>
                            </a:rPr>
                            <m:t>𝒔𝒊𝒏𝒄𝒓𝒐</m:t>
                          </m:r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7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641" y="5301303"/>
                <a:ext cx="3789692" cy="6637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CuadroTexto"/>
          <p:cNvSpPr txBox="1"/>
          <p:nvPr/>
        </p:nvSpPr>
        <p:spPr>
          <a:xfrm>
            <a:off x="805337" y="2098954"/>
            <a:ext cx="42720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b="1" dirty="0" smtClean="0"/>
              <a:t>Mejora del tiempo de vida    </a:t>
            </a:r>
            <a:r>
              <a:rPr lang="es-ES" sz="2400" b="1" dirty="0" smtClean="0">
                <a:sym typeface="Wingdings" panose="05000000000000000000" pitchFamily="2" charset="2"/>
              </a:rPr>
              <a:t> </a:t>
            </a:r>
            <a:endParaRPr lang="es-ES" sz="24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726433" y="4149080"/>
            <a:ext cx="384432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dirty="0" smtClean="0"/>
              <a:t>Tiempo de vida de un sensor</a:t>
            </a:r>
          </a:p>
          <a:p>
            <a:pPr algn="ctr">
              <a:lnSpc>
                <a:spcPct val="90000"/>
              </a:lnSpc>
            </a:pPr>
            <a:r>
              <a:rPr lang="es-ES" sz="2400" b="1" dirty="0" smtClean="0"/>
              <a:t>que no usa beamforming</a:t>
            </a:r>
            <a:endParaRPr lang="es-ES" sz="2400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726433" y="5445398"/>
            <a:ext cx="413773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b="1" dirty="0" smtClean="0"/>
              <a:t>Ganancia del beamforming   </a:t>
            </a:r>
            <a:r>
              <a:rPr lang="es-ES" sz="2400" b="1" dirty="0" smtClean="0">
                <a:sym typeface="Wingdings" panose="05000000000000000000" pitchFamily="2" charset="2"/>
              </a:rPr>
              <a:t></a:t>
            </a:r>
            <a:endParaRPr lang="es-ES" sz="24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4762865" y="4315097"/>
            <a:ext cx="4860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b="1" dirty="0">
                <a:sym typeface="Wingdings" panose="05000000000000000000" pitchFamily="2" charset="2"/>
              </a:rPr>
              <a:t>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16 Rectángulo"/>
              <p:cNvSpPr/>
              <p:nvPr/>
            </p:nvSpPr>
            <p:spPr>
              <a:xfrm>
                <a:off x="5333008" y="3036578"/>
                <a:ext cx="2510431" cy="677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_tradnl" b="1" i="1"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s-ES_tradnl" b="1" i="1">
                              <a:latin typeface="Cambria Math"/>
                            </a:rPr>
                            <m:t>𝒗𝒊𝒅𝒂</m:t>
                          </m:r>
                          <m:r>
                            <a:rPr lang="es-ES_tradnl" b="1">
                              <a:latin typeface="Cambria Math"/>
                            </a:rPr>
                            <m:t>_</m:t>
                          </m:r>
                          <m:r>
                            <a:rPr lang="es-ES_tradnl" b="1" i="1">
                              <a:latin typeface="Cambria Math"/>
                            </a:rPr>
                            <m:t>𝒙</m:t>
                          </m:r>
                          <m:r>
                            <a:rPr lang="es-ES_tradnl" b="1">
                              <a:latin typeface="Cambria Math"/>
                            </a:rPr>
                            <m:t>_</m:t>
                          </m:r>
                          <m:r>
                            <a:rPr lang="es-ES_tradnl" b="1" i="1">
                              <a:latin typeface="Cambria Math"/>
                            </a:rPr>
                            <m:t>𝑩</m:t>
                          </m:r>
                        </m:sub>
                      </m:sSub>
                      <m:r>
                        <a:rPr lang="es-ES_tradnl" b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1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es-ES_tradnl" b="1">
                              <a:latin typeface="Cambria Math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  <m:r>
                            <a:rPr lang="es-ES_tradnl" b="1">
                              <a:latin typeface="Cambria Math"/>
                            </a:rPr>
                            <m:t>·</m:t>
                          </m:r>
                          <m:r>
                            <a:rPr lang="es-ES_tradnl" b="1" i="1">
                              <a:latin typeface="Cambria Math"/>
                            </a:rPr>
                            <m:t>𝑮𝑩</m:t>
                          </m:r>
                        </m:num>
                        <m:den>
                          <m:sSub>
                            <m:sSubPr>
                              <m:ctrlPr>
                                <a:rPr lang="es-E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_tradnl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s-ES_tradnl" b="1" i="1">
                                  <a:latin typeface="Cambria Math"/>
                                </a:rPr>
                                <m:t>𝒕𝒙</m:t>
                              </m:r>
                              <m:r>
                                <a:rPr lang="es-ES_tradnl" b="1">
                                  <a:latin typeface="Cambria Math"/>
                                </a:rPr>
                                <m:t>_</m:t>
                              </m:r>
                              <m:r>
                                <a:rPr lang="es-ES_tradnl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s-ES_tradnl" b="1">
                                  <a:latin typeface="Cambria Math"/>
                                </a:rPr>
                                <m:t>_</m:t>
                              </m:r>
                              <m:r>
                                <a:rPr lang="es-ES_tradnl" b="1" i="1">
                                  <a:latin typeface="Cambria Math"/>
                                </a:rPr>
                                <m:t>𝑩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7" name="1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008" y="3036578"/>
                <a:ext cx="2510431" cy="6778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17 CuadroTexto"/>
          <p:cNvSpPr txBox="1"/>
          <p:nvPr/>
        </p:nvSpPr>
        <p:spPr>
          <a:xfrm>
            <a:off x="726433" y="2996952"/>
            <a:ext cx="384432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b="1" dirty="0" smtClean="0"/>
              <a:t>Tiempo de vida de un sensor</a:t>
            </a:r>
          </a:p>
          <a:p>
            <a:pPr algn="ctr">
              <a:lnSpc>
                <a:spcPct val="90000"/>
              </a:lnSpc>
            </a:pPr>
            <a:r>
              <a:rPr lang="es-ES" sz="2400" b="1" dirty="0" smtClean="0"/>
              <a:t>que sí usa beamforming</a:t>
            </a:r>
            <a:endParaRPr lang="es-ES" sz="2400" b="1" dirty="0"/>
          </a:p>
        </p:txBody>
      </p:sp>
      <p:sp>
        <p:nvSpPr>
          <p:cNvPr id="19" name="18 CuadroTexto"/>
          <p:cNvSpPr txBox="1"/>
          <p:nvPr/>
        </p:nvSpPr>
        <p:spPr>
          <a:xfrm>
            <a:off x="4732511" y="3163151"/>
            <a:ext cx="4860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b="1" dirty="0">
                <a:sym typeface="Wingdings" panose="05000000000000000000" pitchFamily="2" charset="2"/>
              </a:rPr>
              <a:t></a:t>
            </a:r>
            <a:endParaRPr lang="es-ES" sz="24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8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68895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315200" cy="808360"/>
          </a:xfrm>
        </p:spPr>
        <p:txBody>
          <a:bodyPr>
            <a:normAutofit/>
          </a:bodyPr>
          <a:lstStyle/>
          <a:p>
            <a:r>
              <a:rPr lang="es-ES" sz="3200" b="1" u="sng" dirty="0" smtClean="0"/>
              <a:t>3.4. Análisis teórico: Ejemplo</a:t>
            </a:r>
            <a:endParaRPr lang="es-ES" sz="3200" b="1" u="sng" dirty="0"/>
          </a:p>
        </p:txBody>
      </p:sp>
      <p:pic>
        <p:nvPicPr>
          <p:cNvPr id="17" name="16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6719" r="17500" b="49049"/>
          <a:stretch/>
        </p:blipFill>
        <p:spPr bwMode="auto">
          <a:xfrm>
            <a:off x="755576" y="1556792"/>
            <a:ext cx="3456384" cy="1875353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17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6753" r="17679" b="42381"/>
          <a:stretch/>
        </p:blipFill>
        <p:spPr bwMode="auto">
          <a:xfrm>
            <a:off x="5148064" y="3821414"/>
            <a:ext cx="3528392" cy="2161033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4340903" y="1556792"/>
            <a:ext cx="4551575" cy="1993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Desfase progresivo: 180º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Directividad en la dirección deseada: 6.98 </a:t>
            </a:r>
            <a:r>
              <a:rPr lang="es-ES" sz="2600" b="1" dirty="0" smtClean="0"/>
              <a:t>dBi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p:sp>
        <p:nvSpPr>
          <p:cNvPr id="20" name="19 CuadroTexto"/>
          <p:cNvSpPr txBox="1"/>
          <p:nvPr/>
        </p:nvSpPr>
        <p:spPr>
          <a:xfrm>
            <a:off x="539552" y="3892423"/>
            <a:ext cx="4542338" cy="1993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Desfase progresivo: 180º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800" b="1" dirty="0" smtClean="0"/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r>
              <a:rPr lang="es-ES" sz="2600" b="1" dirty="0" smtClean="0"/>
              <a:t>Directividad en la dirección deseada: </a:t>
            </a:r>
            <a:r>
              <a:rPr lang="es-ES" sz="2600" b="1" dirty="0" smtClean="0"/>
              <a:t>-6.875 dBi</a:t>
            </a:r>
          </a:p>
          <a:p>
            <a:pPr marL="457200" indent="-457200">
              <a:lnSpc>
                <a:spcPct val="90000"/>
              </a:lnSpc>
              <a:spcBef>
                <a:spcPts val="135"/>
              </a:spcBef>
              <a:spcAft>
                <a:spcPts val="135"/>
              </a:spcAft>
              <a:buFont typeface="Wingdings" panose="05000000000000000000" pitchFamily="2" charset="2"/>
              <a:buChar char="Ø"/>
            </a:pPr>
            <a:endParaRPr lang="es-ES" sz="26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s-ES" smtClean="0"/>
              <a:pPr/>
              <a:t>9</a:t>
            </a:fld>
            <a:r>
              <a:rPr lang="es-E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96573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Classic_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BooksClassic_16x9">
      <a:majorFont>
        <a:latin typeface="Constantia"/>
        <a:ea typeface=""/>
        <a:cs typeface=""/>
      </a:majorFont>
      <a:minorFont>
        <a:latin typeface="Constantia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BooksClassic_16x9">
      <a:majorFont>
        <a:latin typeface="Constantia"/>
        <a:ea typeface=""/>
        <a:cs typeface=""/>
      </a:majorFont>
      <a:minorFont>
        <a:latin typeface="Constantia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5770035-53AD-43BC-9BF9-4253FE0A4B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0</TotalTime>
  <Words>942</Words>
  <Application>Microsoft Office PowerPoint</Application>
  <PresentationFormat>Presentación en pantalla (4:3)</PresentationFormat>
  <Paragraphs>221</Paragraphs>
  <Slides>25</Slides>
  <Notes>3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BooksClassic_16x9</vt:lpstr>
      <vt:lpstr>Optimización de la Energía en Redes de Sensores</vt:lpstr>
      <vt:lpstr>Índice de la presentación</vt:lpstr>
      <vt:lpstr>1. Introducción</vt:lpstr>
      <vt:lpstr>2. Objetivos del proyecto</vt:lpstr>
      <vt:lpstr>3.1. Análisis teórico: Beamforming</vt:lpstr>
      <vt:lpstr>3.1. Análisis teórico: Beamforming</vt:lpstr>
      <vt:lpstr>3.2. Análisis teórico: Algoritmos genéticos</vt:lpstr>
      <vt:lpstr>3.3. Análisis teórico: Tiempo de vida</vt:lpstr>
      <vt:lpstr>3.4. Análisis teórico: Ejemplo</vt:lpstr>
      <vt:lpstr>3.4. Análisis teórico: Ejemplo</vt:lpstr>
      <vt:lpstr>4. Casos de estudio: Perspectiva general</vt:lpstr>
      <vt:lpstr>4. Casos de estudio: 1 – 4, dirección genérica </vt:lpstr>
      <vt:lpstr>4. Casos de estudio: 1 – 4, eficiencia máxima </vt:lpstr>
      <vt:lpstr>4. Casos de estudio: 5, 1 estación base</vt:lpstr>
      <vt:lpstr>4. Casos de estudio: 6, 2 estaciones base</vt:lpstr>
      <vt:lpstr>4. Casos de estudio: 6, 2 estaciones base</vt:lpstr>
      <vt:lpstr>4. Casos de estudio: 7, nodos enemigos</vt:lpstr>
      <vt:lpstr>4. Casos de estudio: 8 y 9, estaciones y nodos</vt:lpstr>
      <vt:lpstr>5. Planificación y costes</vt:lpstr>
      <vt:lpstr>6. Líneas de investigación futuras</vt:lpstr>
      <vt:lpstr>6. Conclusiones</vt:lpstr>
      <vt:lpstr>MUCHAS GRACIAS POR SU ATENCIÓN</vt:lpstr>
      <vt:lpstr>MUCHAS GRACIAS POR SU ATENCIÓN</vt:lpstr>
      <vt:lpstr>Aplicaciones: Libelium</vt:lpstr>
      <vt:lpstr>4. Casos de estudio: 10, elección de estación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2015-10-06T14:57:10Z</dcterms:created>
  <dcterms:modified xsi:type="dcterms:W3CDTF">2016-07-16T08:55:27Z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TC028010599991</vt:lpwstr>
  </property>
</Properties>
</file>